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77" r:id="rId4"/>
    <p:sldId id="259" r:id="rId5"/>
    <p:sldId id="274" r:id="rId6"/>
    <p:sldId id="267" r:id="rId7"/>
    <p:sldId id="271" r:id="rId8"/>
    <p:sldId id="273" r:id="rId9"/>
    <p:sldId id="258" r:id="rId10"/>
    <p:sldId id="278" r:id="rId11"/>
    <p:sldId id="280" r:id="rId12"/>
    <p:sldId id="281" r:id="rId13"/>
    <p:sldId id="283" r:id="rId14"/>
    <p:sldId id="290" r:id="rId15"/>
    <p:sldId id="287" r:id="rId16"/>
    <p:sldId id="289" r:id="rId17"/>
    <p:sldId id="288" r:id="rId18"/>
    <p:sldId id="284" r:id="rId19"/>
    <p:sldId id="286" r:id="rId20"/>
    <p:sldId id="285" r:id="rId21"/>
    <p:sldId id="279" r:id="rId22"/>
    <p:sldId id="264" r:id="rId23"/>
    <p:sldId id="261" r:id="rId24"/>
    <p:sldId id="263" r:id="rId25"/>
    <p:sldId id="260" r:id="rId26"/>
    <p:sldId id="265" r:id="rId27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>
        <p:scale>
          <a:sx n="100" d="100"/>
          <a:sy n="100" d="100"/>
        </p:scale>
        <p:origin x="-918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0B1F-7E0E-4148-9941-0802A04F3486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4A7B-3B5B-439E-8CEA-DA3C581F71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79575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0B1F-7E0E-4148-9941-0802A04F3486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4A7B-3B5B-439E-8CEA-DA3C581F71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3703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0B1F-7E0E-4148-9941-0802A04F3486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4A7B-3B5B-439E-8CEA-DA3C581F71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03787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0B1F-7E0E-4148-9941-0802A04F3486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4A7B-3B5B-439E-8CEA-DA3C581F71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71583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0B1F-7E0E-4148-9941-0802A04F3486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4A7B-3B5B-439E-8CEA-DA3C581F71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0538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0B1F-7E0E-4148-9941-0802A04F3486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4A7B-3B5B-439E-8CEA-DA3C581F71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74295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0B1F-7E0E-4148-9941-0802A04F3486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4A7B-3B5B-439E-8CEA-DA3C581F71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75866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0B1F-7E0E-4148-9941-0802A04F3486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4A7B-3B5B-439E-8CEA-DA3C581F71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9757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0B1F-7E0E-4148-9941-0802A04F3486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4A7B-3B5B-439E-8CEA-DA3C581F71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1725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0B1F-7E0E-4148-9941-0802A04F3486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4A7B-3B5B-439E-8CEA-DA3C581F71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5011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0B1F-7E0E-4148-9941-0802A04F3486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E4A7B-3B5B-439E-8CEA-DA3C581F71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7064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90B1F-7E0E-4148-9941-0802A04F3486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E4A7B-3B5B-439E-8CEA-DA3C581F71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2216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96"/>
          <a:stretch/>
        </p:blipFill>
        <p:spPr bwMode="auto">
          <a:xfrm>
            <a:off x="578238" y="859582"/>
            <a:ext cx="2422138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3848" y="980728"/>
            <a:ext cx="5324128" cy="821953"/>
          </a:xfrm>
          <a:solidFill>
            <a:schemeClr val="tx1"/>
          </a:solidFill>
        </p:spPr>
        <p:txBody>
          <a:bodyPr/>
          <a:lstStyle/>
          <a:p>
            <a:r>
              <a:rPr lang="he-IL" b="1" dirty="0" smtClean="0">
                <a:solidFill>
                  <a:srgbClr val="FFFF00"/>
                </a:solidFill>
              </a:rPr>
              <a:t>מודל המלצה</a:t>
            </a:r>
            <a:endParaRPr lang="he-IL" b="1" dirty="0">
              <a:solidFill>
                <a:srgbClr val="FFFF0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03848" y="2389138"/>
            <a:ext cx="5320208" cy="4619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1" anchor="ctr">
            <a:normAutofit fontScale="92500" lnSpcReduction="10000"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sz="2800" dirty="0" smtClean="0">
                <a:solidFill>
                  <a:srgbClr val="FFFF00"/>
                </a:solidFill>
              </a:rPr>
              <a:t>מאת: עידן הדרומי</a:t>
            </a:r>
            <a:endParaRPr lang="he-IL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20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91880" y="260648"/>
            <a:ext cx="52494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matrix factorization</a:t>
            </a:r>
            <a:r>
              <a:rPr lang="he-IL" sz="2400" dirty="0"/>
              <a:t>. מתיאוריה לפרקטיקה</a:t>
            </a:r>
          </a:p>
        </p:txBody>
      </p:sp>
      <p:sp>
        <p:nvSpPr>
          <p:cNvPr id="2" name="Rectangle 1"/>
          <p:cNvSpPr/>
          <p:nvPr/>
        </p:nvSpPr>
        <p:spPr>
          <a:xfrm>
            <a:off x="2527192" y="921149"/>
            <a:ext cx="3737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Stochastic Gradient Descent (SGD)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2023136" y="1719850"/>
            <a:ext cx="100811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אקראי</a:t>
            </a:r>
            <a:endParaRPr lang="he-IL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198903" y="1290481"/>
            <a:ext cx="464485" cy="4421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Brace 8"/>
          <p:cNvSpPr/>
          <p:nvPr/>
        </p:nvSpPr>
        <p:spPr>
          <a:xfrm rot="5400000">
            <a:off x="4942481" y="411000"/>
            <a:ext cx="329267" cy="20882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4135007" y="1708232"/>
            <a:ext cx="176419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ערך מינימאלי למזעור שגיאה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6912260" y="908720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000" dirty="0" smtClean="0"/>
              <a:t>שימוש בטכניקה</a:t>
            </a:r>
            <a:endParaRPr lang="he-IL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13" r="92167" b="6926"/>
          <a:stretch/>
        </p:blipFill>
        <p:spPr bwMode="auto">
          <a:xfrm>
            <a:off x="1794630" y="3845143"/>
            <a:ext cx="1553234" cy="2968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22825" r="73928" b="55011"/>
          <a:stretch/>
        </p:blipFill>
        <p:spPr bwMode="auto">
          <a:xfrm>
            <a:off x="3252621" y="2492896"/>
            <a:ext cx="3708985" cy="1352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7020272" y="2487216"/>
            <a:ext cx="1944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he-IL" b="1" dirty="0" smtClean="0">
                <a:solidFill>
                  <a:srgbClr val="FF0000"/>
                </a:solidFill>
              </a:rPr>
              <a:t>0.2 </a:t>
            </a:r>
            <a:r>
              <a:rPr lang="en-US" b="1" dirty="0" smtClean="0">
                <a:solidFill>
                  <a:srgbClr val="FF0000"/>
                </a:solidFill>
              </a:rPr>
              <a:t> * 1.2 = 0.24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092280" y="2968964"/>
            <a:ext cx="1732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b="1" dirty="0" smtClean="0">
                <a:solidFill>
                  <a:schemeClr val="tx2"/>
                </a:solidFill>
              </a:rPr>
              <a:t>0.5 * 2.4 = 1.2</a:t>
            </a:r>
            <a:endParaRPr lang="he-IL" b="1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51991" y="4571836"/>
            <a:ext cx="1745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0.24 + </a:t>
            </a:r>
            <a:r>
              <a:rPr lang="en-US" b="1" dirty="0" smtClean="0">
                <a:solidFill>
                  <a:schemeClr val="tx2"/>
                </a:solidFill>
              </a:rPr>
              <a:t>1.2 = 1.44</a:t>
            </a:r>
            <a:endParaRPr lang="he-IL" dirty="0"/>
          </a:p>
        </p:txBody>
      </p:sp>
      <p:sp>
        <p:nvSpPr>
          <p:cNvPr id="18" name="Down Arrow 17"/>
          <p:cNvSpPr/>
          <p:nvPr/>
        </p:nvSpPr>
        <p:spPr>
          <a:xfrm>
            <a:off x="7664947" y="3645024"/>
            <a:ext cx="360040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Down Arrow 20"/>
          <p:cNvSpPr/>
          <p:nvPr/>
        </p:nvSpPr>
        <p:spPr>
          <a:xfrm rot="5400000">
            <a:off x="6732240" y="4588242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10" b="58548"/>
          <a:stretch/>
        </p:blipFill>
        <p:spPr bwMode="auto">
          <a:xfrm>
            <a:off x="3431145" y="3933056"/>
            <a:ext cx="1115455" cy="1134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1"/>
          <a:stretch/>
        </p:blipFill>
        <p:spPr bwMode="auto">
          <a:xfrm>
            <a:off x="4536045" y="3933056"/>
            <a:ext cx="2196195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52" r="66210"/>
          <a:stretch/>
        </p:blipFill>
        <p:spPr bwMode="auto">
          <a:xfrm>
            <a:off x="3431145" y="5067300"/>
            <a:ext cx="1115455" cy="1602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2339752" y="4644085"/>
            <a:ext cx="432048" cy="3109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Rectangle 25"/>
          <p:cNvSpPr/>
          <p:nvPr/>
        </p:nvSpPr>
        <p:spPr>
          <a:xfrm>
            <a:off x="3967223" y="3041214"/>
            <a:ext cx="504056" cy="2970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Rectangle 26"/>
          <p:cNvSpPr/>
          <p:nvPr/>
        </p:nvSpPr>
        <p:spPr>
          <a:xfrm>
            <a:off x="2843808" y="4657919"/>
            <a:ext cx="432048" cy="29708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Rectangle 27"/>
          <p:cNvSpPr/>
          <p:nvPr/>
        </p:nvSpPr>
        <p:spPr>
          <a:xfrm>
            <a:off x="3995936" y="3356992"/>
            <a:ext cx="504056" cy="29708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Rectangle 28"/>
          <p:cNvSpPr/>
          <p:nvPr/>
        </p:nvSpPr>
        <p:spPr>
          <a:xfrm>
            <a:off x="208096" y="3573016"/>
            <a:ext cx="19156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6000" dirty="0" smtClean="0"/>
              <a:t>R^ =</a:t>
            </a:r>
            <a:endParaRPr lang="he-IL" sz="6000" dirty="0"/>
          </a:p>
        </p:txBody>
      </p:sp>
      <p:sp>
        <p:nvSpPr>
          <p:cNvPr id="30" name="Rectangle 29"/>
          <p:cNvSpPr/>
          <p:nvPr/>
        </p:nvSpPr>
        <p:spPr>
          <a:xfrm>
            <a:off x="-58224" y="4512313"/>
            <a:ext cx="20162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000" dirty="0" smtClean="0"/>
              <a:t>Estimate Rating </a:t>
            </a:r>
            <a:endParaRPr lang="he-IL" sz="20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12" y="2696198"/>
            <a:ext cx="2219135" cy="7724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Left Bracket 19"/>
          <p:cNvSpPr/>
          <p:nvPr/>
        </p:nvSpPr>
        <p:spPr>
          <a:xfrm>
            <a:off x="7020272" y="2282555"/>
            <a:ext cx="296884" cy="129046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Oval 32"/>
          <p:cNvSpPr/>
          <p:nvPr/>
        </p:nvSpPr>
        <p:spPr>
          <a:xfrm>
            <a:off x="3995936" y="4581128"/>
            <a:ext cx="596769" cy="43204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56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91880" y="260648"/>
            <a:ext cx="52494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matrix factorization</a:t>
            </a:r>
            <a:r>
              <a:rPr lang="he-IL" sz="2400" dirty="0"/>
              <a:t>. מתיאוריה לפרקטיקה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220882" y="908720"/>
            <a:ext cx="14927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000" dirty="0" smtClean="0"/>
              <a:t>חישוב שגיאה</a:t>
            </a:r>
            <a:endParaRPr lang="he-IL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068960"/>
            <a:ext cx="3417540" cy="2783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84" y="3090664"/>
            <a:ext cx="3882607" cy="2875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1499568" y="1653187"/>
            <a:ext cx="5760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6000" dirty="0" smtClean="0"/>
              <a:t>R</a:t>
            </a:r>
            <a:endParaRPr lang="he-IL" sz="6000" dirty="0"/>
          </a:p>
        </p:txBody>
      </p:sp>
      <p:sp>
        <p:nvSpPr>
          <p:cNvPr id="35" name="Rectangle 34"/>
          <p:cNvSpPr/>
          <p:nvPr/>
        </p:nvSpPr>
        <p:spPr>
          <a:xfrm>
            <a:off x="1043608" y="2668850"/>
            <a:ext cx="20162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000" dirty="0" smtClean="0"/>
              <a:t>Actual </a:t>
            </a:r>
            <a:r>
              <a:rPr lang="en-US" sz="2000" dirty="0"/>
              <a:t>Rating </a:t>
            </a:r>
            <a:endParaRPr lang="he-IL" sz="2000" dirty="0"/>
          </a:p>
        </p:txBody>
      </p:sp>
      <p:sp>
        <p:nvSpPr>
          <p:cNvPr id="36" name="Rectangle 35"/>
          <p:cNvSpPr/>
          <p:nvPr/>
        </p:nvSpPr>
        <p:spPr>
          <a:xfrm>
            <a:off x="5755002" y="1708937"/>
            <a:ext cx="19156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6000" dirty="0" smtClean="0"/>
              <a:t>R^</a:t>
            </a:r>
            <a:endParaRPr lang="he-IL" sz="6000" dirty="0"/>
          </a:p>
        </p:txBody>
      </p:sp>
      <p:sp>
        <p:nvSpPr>
          <p:cNvPr id="37" name="Rectangle 36"/>
          <p:cNvSpPr/>
          <p:nvPr/>
        </p:nvSpPr>
        <p:spPr>
          <a:xfrm>
            <a:off x="5252736" y="2646322"/>
            <a:ext cx="20162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000" dirty="0" smtClean="0"/>
              <a:t>Estimate Rating </a:t>
            </a:r>
            <a:endParaRPr lang="he-IL" sz="2000" dirty="0"/>
          </a:p>
        </p:txBody>
      </p:sp>
      <p:sp>
        <p:nvSpPr>
          <p:cNvPr id="5" name="Oval 4"/>
          <p:cNvSpPr/>
          <p:nvPr/>
        </p:nvSpPr>
        <p:spPr>
          <a:xfrm>
            <a:off x="899592" y="3789040"/>
            <a:ext cx="504056" cy="43204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Oval 37"/>
          <p:cNvSpPr/>
          <p:nvPr/>
        </p:nvSpPr>
        <p:spPr>
          <a:xfrm>
            <a:off x="5508104" y="3704580"/>
            <a:ext cx="596769" cy="43204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9" name="Rectangle 38"/>
          <p:cNvSpPr/>
          <p:nvPr/>
        </p:nvSpPr>
        <p:spPr>
          <a:xfrm>
            <a:off x="3851920" y="875258"/>
            <a:ext cx="3307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400" b="1" dirty="0" smtClean="0"/>
              <a:t>R-(R^+</a:t>
            </a:r>
            <a:r>
              <a:rPr lang="en-US" sz="2400" b="1" dirty="0" err="1" smtClean="0"/>
              <a:t>bu+bi</a:t>
            </a:r>
            <a:r>
              <a:rPr lang="en-US" sz="2400" b="1" smtClean="0"/>
              <a:t>)</a:t>
            </a:r>
            <a:endParaRPr lang="he-IL" sz="2400" b="1" baseline="30000" dirty="0"/>
          </a:p>
        </p:txBody>
      </p:sp>
    </p:spTree>
    <p:extLst>
      <p:ext uri="{BB962C8B-B14F-4D97-AF65-F5344CB8AC3E}">
        <p14:creationId xmlns:p14="http://schemas.microsoft.com/office/powerpoint/2010/main" val="66371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91880" y="260648"/>
            <a:ext cx="52494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matrix factorization</a:t>
            </a:r>
            <a:r>
              <a:rPr lang="he-IL" sz="2400" dirty="0"/>
              <a:t>. מתיאוריה לפרקטיקה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440219" y="1084674"/>
            <a:ext cx="22733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000" dirty="0" smtClean="0"/>
              <a:t>עדכון משתנים חבויים</a:t>
            </a:r>
            <a:endParaRPr lang="he-IL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432" y="3847765"/>
            <a:ext cx="3417540" cy="2783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3" y="3865777"/>
            <a:ext cx="3567804" cy="2875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1019696" y="2577997"/>
            <a:ext cx="6719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6000" dirty="0" smtClean="0"/>
              <a:t>R</a:t>
            </a:r>
            <a:endParaRPr lang="he-IL" sz="6000" dirty="0"/>
          </a:p>
        </p:txBody>
      </p:sp>
      <p:sp>
        <p:nvSpPr>
          <p:cNvPr id="35" name="Rectangle 34"/>
          <p:cNvSpPr/>
          <p:nvPr/>
        </p:nvSpPr>
        <p:spPr>
          <a:xfrm>
            <a:off x="683568" y="3465667"/>
            <a:ext cx="20162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000" dirty="0" smtClean="0"/>
              <a:t>Actual </a:t>
            </a:r>
            <a:r>
              <a:rPr lang="en-US" sz="2000" dirty="0"/>
              <a:t>Rating </a:t>
            </a:r>
            <a:endParaRPr lang="he-IL" sz="2000" dirty="0"/>
          </a:p>
        </p:txBody>
      </p:sp>
      <p:sp>
        <p:nvSpPr>
          <p:cNvPr id="36" name="Rectangle 35"/>
          <p:cNvSpPr/>
          <p:nvPr/>
        </p:nvSpPr>
        <p:spPr>
          <a:xfrm>
            <a:off x="4046232" y="2595466"/>
            <a:ext cx="19156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6000" dirty="0" smtClean="0"/>
              <a:t>R^</a:t>
            </a:r>
            <a:endParaRPr lang="he-IL" sz="6000" dirty="0"/>
          </a:p>
        </p:txBody>
      </p:sp>
      <p:sp>
        <p:nvSpPr>
          <p:cNvPr id="5" name="Oval 4"/>
          <p:cNvSpPr/>
          <p:nvPr/>
        </p:nvSpPr>
        <p:spPr>
          <a:xfrm>
            <a:off x="683568" y="4525925"/>
            <a:ext cx="504056" cy="43204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Oval 37"/>
          <p:cNvSpPr/>
          <p:nvPr/>
        </p:nvSpPr>
        <p:spPr>
          <a:xfrm>
            <a:off x="6125733" y="4539245"/>
            <a:ext cx="596769" cy="43204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22825" r="73928" b="55011"/>
          <a:stretch/>
        </p:blipFill>
        <p:spPr bwMode="auto">
          <a:xfrm>
            <a:off x="5448831" y="2427174"/>
            <a:ext cx="3708985" cy="1352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13" r="92167" b="6926"/>
          <a:stretch/>
        </p:blipFill>
        <p:spPr bwMode="auto">
          <a:xfrm>
            <a:off x="3927159" y="3750821"/>
            <a:ext cx="1553234" cy="2968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4516884" y="4395666"/>
            <a:ext cx="0" cy="3882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228184" y="2909195"/>
            <a:ext cx="0" cy="3882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004048" y="4423858"/>
            <a:ext cx="0" cy="388203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228184" y="3297398"/>
            <a:ext cx="0" cy="388203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91880" y="4388006"/>
            <a:ext cx="7822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800" b="1" dirty="0" smtClean="0"/>
              <a:t>u</a:t>
            </a:r>
            <a:r>
              <a:rPr lang="en-US" sz="2800" b="1" baseline="-25000" dirty="0" smtClean="0"/>
              <a:t>1</a:t>
            </a:r>
            <a:endParaRPr lang="he-IL" sz="2800" b="1" baseline="-25000" dirty="0"/>
          </a:p>
        </p:txBody>
      </p:sp>
      <p:sp>
        <p:nvSpPr>
          <p:cNvPr id="27" name="Rectangle 26"/>
          <p:cNvSpPr/>
          <p:nvPr/>
        </p:nvSpPr>
        <p:spPr>
          <a:xfrm>
            <a:off x="6228184" y="2041684"/>
            <a:ext cx="7822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800" b="1" dirty="0" smtClean="0"/>
              <a:t>v</a:t>
            </a:r>
            <a:r>
              <a:rPr lang="en-US" sz="2800" b="1" baseline="-25000" dirty="0" smtClean="0"/>
              <a:t>1</a:t>
            </a:r>
            <a:endParaRPr lang="he-IL" sz="2800" b="1" baseline="-25000" dirty="0"/>
          </a:p>
        </p:txBody>
      </p:sp>
      <p:sp>
        <p:nvSpPr>
          <p:cNvPr id="7" name="Rectangle 6"/>
          <p:cNvSpPr/>
          <p:nvPr/>
        </p:nvSpPr>
        <p:spPr>
          <a:xfrm>
            <a:off x="3551153" y="4388006"/>
            <a:ext cx="1884943" cy="5832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Rectangle 28"/>
          <p:cNvSpPr/>
          <p:nvPr/>
        </p:nvSpPr>
        <p:spPr>
          <a:xfrm>
            <a:off x="6125733" y="2057495"/>
            <a:ext cx="627963" cy="16321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869915"/>
            <a:ext cx="3024336" cy="883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857" y="1912769"/>
            <a:ext cx="295275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844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91880" y="260648"/>
            <a:ext cx="52494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matrix factorization</a:t>
            </a:r>
            <a:r>
              <a:rPr lang="he-IL" sz="2400" dirty="0"/>
              <a:t>. מתיאוריה לפרקטיקה</a:t>
            </a:r>
          </a:p>
        </p:txBody>
      </p:sp>
      <p:sp>
        <p:nvSpPr>
          <p:cNvPr id="2" name="Left Brace 1"/>
          <p:cNvSpPr/>
          <p:nvPr/>
        </p:nvSpPr>
        <p:spPr>
          <a:xfrm rot="16200000">
            <a:off x="3815916" y="1094205"/>
            <a:ext cx="360040" cy="273630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Left Brace 24"/>
          <p:cNvSpPr/>
          <p:nvPr/>
        </p:nvSpPr>
        <p:spPr>
          <a:xfrm rot="16200000">
            <a:off x="6281651" y="1711688"/>
            <a:ext cx="360040" cy="154925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3347864" y="2631440"/>
            <a:ext cx="12819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Error</a:t>
            </a:r>
            <a:endParaRPr lang="he-IL" dirty="0"/>
          </a:p>
        </p:txBody>
      </p:sp>
      <p:sp>
        <p:nvSpPr>
          <p:cNvPr id="26" name="TextBox 25"/>
          <p:cNvSpPr txBox="1"/>
          <p:nvPr/>
        </p:nvSpPr>
        <p:spPr>
          <a:xfrm>
            <a:off x="5875262" y="2631440"/>
            <a:ext cx="150505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Regularization</a:t>
            </a:r>
            <a:endParaRPr lang="he-IL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84536"/>
            <a:ext cx="622935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365104"/>
            <a:ext cx="7138060" cy="1303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62" y="3789040"/>
            <a:ext cx="421005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861047"/>
            <a:ext cx="24765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621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926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91880" y="260648"/>
            <a:ext cx="52494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matrix factorization</a:t>
            </a:r>
            <a:r>
              <a:rPr lang="he-IL" sz="2400" dirty="0"/>
              <a:t>. מתיאוריה לפרקטיקה</a:t>
            </a:r>
          </a:p>
        </p:txBody>
      </p:sp>
      <p:sp>
        <p:nvSpPr>
          <p:cNvPr id="2" name="Left Brace 1"/>
          <p:cNvSpPr/>
          <p:nvPr/>
        </p:nvSpPr>
        <p:spPr>
          <a:xfrm rot="16200000">
            <a:off x="3793443" y="513867"/>
            <a:ext cx="360040" cy="273630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Left Brace 24"/>
          <p:cNvSpPr/>
          <p:nvPr/>
        </p:nvSpPr>
        <p:spPr>
          <a:xfrm rot="16200000">
            <a:off x="6204541" y="1118407"/>
            <a:ext cx="360040" cy="154925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3332509" y="2062039"/>
            <a:ext cx="12819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Error</a:t>
            </a:r>
            <a:endParaRPr lang="he-IL" dirty="0"/>
          </a:p>
        </p:txBody>
      </p:sp>
      <p:sp>
        <p:nvSpPr>
          <p:cNvPr id="26" name="TextBox 25"/>
          <p:cNvSpPr txBox="1"/>
          <p:nvPr/>
        </p:nvSpPr>
        <p:spPr>
          <a:xfrm>
            <a:off x="5694585" y="2101828"/>
            <a:ext cx="150505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Regularization</a:t>
            </a:r>
            <a:endParaRPr lang="he-IL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836712"/>
            <a:ext cx="622935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162" y="2609639"/>
            <a:ext cx="5351462" cy="401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591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91880" y="260648"/>
            <a:ext cx="52494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matrix factorization</a:t>
            </a:r>
            <a:r>
              <a:rPr lang="he-IL" sz="2400" dirty="0"/>
              <a:t>. מתיאוריה לפרקטיקה</a:t>
            </a:r>
          </a:p>
        </p:txBody>
      </p:sp>
      <p:sp>
        <p:nvSpPr>
          <p:cNvPr id="2" name="Left Brace 1"/>
          <p:cNvSpPr/>
          <p:nvPr/>
        </p:nvSpPr>
        <p:spPr>
          <a:xfrm rot="16200000">
            <a:off x="3793443" y="513867"/>
            <a:ext cx="360040" cy="273630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Left Brace 24"/>
          <p:cNvSpPr/>
          <p:nvPr/>
        </p:nvSpPr>
        <p:spPr>
          <a:xfrm rot="16200000">
            <a:off x="6204541" y="1118407"/>
            <a:ext cx="360040" cy="154925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3332509" y="2062039"/>
            <a:ext cx="12819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Error</a:t>
            </a:r>
            <a:endParaRPr lang="he-IL" dirty="0"/>
          </a:p>
        </p:txBody>
      </p:sp>
      <p:sp>
        <p:nvSpPr>
          <p:cNvPr id="26" name="TextBox 25"/>
          <p:cNvSpPr txBox="1"/>
          <p:nvPr/>
        </p:nvSpPr>
        <p:spPr>
          <a:xfrm>
            <a:off x="5694585" y="2101828"/>
            <a:ext cx="150505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Regularization</a:t>
            </a:r>
            <a:endParaRPr lang="he-IL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836712"/>
            <a:ext cx="622935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162" y="2609639"/>
            <a:ext cx="5351462" cy="401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016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91880" y="260648"/>
            <a:ext cx="52494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matrix factorization</a:t>
            </a:r>
            <a:r>
              <a:rPr lang="he-IL" sz="2400" dirty="0"/>
              <a:t>. מתיאוריה לפרקטיקה</a:t>
            </a:r>
          </a:p>
        </p:txBody>
      </p:sp>
      <p:sp>
        <p:nvSpPr>
          <p:cNvPr id="9" name="Rectangle 8"/>
          <p:cNvSpPr/>
          <p:nvPr/>
        </p:nvSpPr>
        <p:spPr>
          <a:xfrm>
            <a:off x="3995936" y="953145"/>
            <a:ext cx="47765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sz="2400" dirty="0" smtClean="0"/>
              <a:t>משתנים לכיול  (</a:t>
            </a:r>
            <a:r>
              <a:rPr lang="en-US" sz="2400" dirty="0" smtClean="0"/>
              <a:t>Hyper parameters</a:t>
            </a:r>
            <a:r>
              <a:rPr lang="he-IL" sz="2400" dirty="0" smtClean="0"/>
              <a:t> ) :</a:t>
            </a:r>
            <a:endParaRPr lang="he-IL" sz="2400" dirty="0"/>
          </a:p>
        </p:txBody>
      </p:sp>
      <p:sp>
        <p:nvSpPr>
          <p:cNvPr id="10" name="Rectangle 9"/>
          <p:cNvSpPr/>
          <p:nvPr/>
        </p:nvSpPr>
        <p:spPr>
          <a:xfrm>
            <a:off x="4016127" y="1567210"/>
            <a:ext cx="47765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sz="2400" dirty="0" smtClean="0">
                <a:latin typeface="Arial"/>
                <a:cs typeface="Arial"/>
              </a:rPr>
              <a:t> </a:t>
            </a:r>
            <a:endParaRPr lang="he-IL" sz="2400" dirty="0"/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638350"/>
            <a:ext cx="295275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923928" y="2419400"/>
            <a:ext cx="47765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rtl="0">
              <a:buFont typeface="Arial" pitchFamily="34" charset="0"/>
              <a:buChar char="•"/>
            </a:pPr>
            <a:r>
              <a:rPr lang="en-US" sz="1600" dirty="0" smtClean="0"/>
              <a:t>K is dimensional latent factors</a:t>
            </a:r>
          </a:p>
          <a:p>
            <a:pPr marL="342900" indent="-342900" algn="l" rtl="0">
              <a:buFont typeface="Arial" pitchFamily="34" charset="0"/>
              <a:buChar char="•"/>
            </a:pPr>
            <a:r>
              <a:rPr lang="en-US" sz="1600" dirty="0" smtClean="0"/>
              <a:t>Steps is iterations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206945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916832"/>
            <a:ext cx="5195594" cy="3848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91880" y="260648"/>
            <a:ext cx="52494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matrix factorization</a:t>
            </a:r>
            <a:r>
              <a:rPr lang="he-IL" sz="2400" dirty="0"/>
              <a:t>. מתיאוריה לפרקטיקה</a:t>
            </a:r>
          </a:p>
        </p:txBody>
      </p:sp>
      <p:sp>
        <p:nvSpPr>
          <p:cNvPr id="6" name="Rectangle 5"/>
          <p:cNvSpPr/>
          <p:nvPr/>
        </p:nvSpPr>
        <p:spPr>
          <a:xfrm>
            <a:off x="7524328" y="916286"/>
            <a:ext cx="10679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400" dirty="0" smtClean="0"/>
              <a:t>דוגמא: </a:t>
            </a:r>
            <a:endParaRPr lang="he-IL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725" y="2773660"/>
            <a:ext cx="8191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138" y="3514303"/>
            <a:ext cx="8191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941168"/>
            <a:ext cx="8191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383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514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 smtClean="0"/>
              <a:t>נושאים: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מודל המלצה - סקירה</a:t>
            </a:r>
            <a:endParaRPr lang="he-IL" dirty="0" smtClean="0"/>
          </a:p>
          <a:p>
            <a:r>
              <a:rPr lang="en-US" dirty="0" smtClean="0"/>
              <a:t>matrix factorization</a:t>
            </a:r>
            <a:r>
              <a:rPr lang="he-IL" dirty="0" smtClean="0"/>
              <a:t> - </a:t>
            </a:r>
            <a:r>
              <a:rPr lang="he-IL" dirty="0"/>
              <a:t>מה זה </a:t>
            </a:r>
            <a:r>
              <a:rPr lang="he-IL" dirty="0" smtClean="0"/>
              <a:t>?</a:t>
            </a:r>
          </a:p>
          <a:p>
            <a:r>
              <a:rPr lang="en-US" dirty="0" smtClean="0"/>
              <a:t>matrix factorization</a:t>
            </a:r>
            <a:r>
              <a:rPr lang="he-IL" dirty="0" smtClean="0"/>
              <a:t> - יתרונות / חסרונות</a:t>
            </a:r>
          </a:p>
          <a:p>
            <a:r>
              <a:rPr lang="en-US" dirty="0" smtClean="0"/>
              <a:t>matrix factorization</a:t>
            </a:r>
            <a:r>
              <a:rPr lang="he-IL" dirty="0" smtClean="0"/>
              <a:t> - מ</a:t>
            </a:r>
            <a:r>
              <a:rPr lang="he-IL" dirty="0" smtClean="0"/>
              <a:t>תיאוריה לפרקטיקה</a:t>
            </a:r>
          </a:p>
          <a:p>
            <a:r>
              <a:rPr lang="en-US" dirty="0"/>
              <a:t>matrix factorization</a:t>
            </a:r>
            <a:r>
              <a:rPr lang="he-IL" dirty="0"/>
              <a:t> - </a:t>
            </a:r>
            <a:r>
              <a:rPr lang="he-IL" dirty="0" smtClean="0"/>
              <a:t> מימוש </a:t>
            </a:r>
            <a:r>
              <a:rPr lang="he-IL" dirty="0" smtClean="0"/>
              <a:t>על הטבות </a:t>
            </a:r>
            <a:r>
              <a:rPr lang="he-IL" dirty="0" smtClean="0"/>
              <a:t>לאומי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endParaRPr lang="he-IL" dirty="0" smtClean="0"/>
          </a:p>
          <a:p>
            <a:pPr marL="0" indent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0168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694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91880" y="260648"/>
            <a:ext cx="52494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matrix factorization</a:t>
            </a:r>
            <a:r>
              <a:rPr lang="he-IL" sz="2400" dirty="0"/>
              <a:t>. מתיאוריה לפרקטיקה</a:t>
            </a:r>
          </a:p>
        </p:txBody>
      </p:sp>
      <p:sp>
        <p:nvSpPr>
          <p:cNvPr id="6" name="Rectangle 5"/>
          <p:cNvSpPr/>
          <p:nvPr/>
        </p:nvSpPr>
        <p:spPr>
          <a:xfrm>
            <a:off x="899592" y="2996952"/>
            <a:ext cx="17281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6000" dirty="0" smtClean="0"/>
              <a:t>R^ =</a:t>
            </a:r>
            <a:endParaRPr lang="he-IL" sz="6000" dirty="0"/>
          </a:p>
        </p:txBody>
      </p:sp>
      <p:sp>
        <p:nvSpPr>
          <p:cNvPr id="7" name="Rectangle 6"/>
          <p:cNvSpPr/>
          <p:nvPr/>
        </p:nvSpPr>
        <p:spPr>
          <a:xfrm>
            <a:off x="899592" y="4038035"/>
            <a:ext cx="20162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000" dirty="0" smtClean="0"/>
              <a:t>Estimate Rating </a:t>
            </a:r>
            <a:endParaRPr lang="he-IL" sz="2000" dirty="0"/>
          </a:p>
        </p:txBody>
      </p:sp>
      <p:sp>
        <p:nvSpPr>
          <p:cNvPr id="2" name="Rectangle 1"/>
          <p:cNvSpPr/>
          <p:nvPr/>
        </p:nvSpPr>
        <p:spPr>
          <a:xfrm>
            <a:off x="2527192" y="921149"/>
            <a:ext cx="3737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Stochastic Gradient Descent (SGD)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2023136" y="1719850"/>
            <a:ext cx="100811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אקראי</a:t>
            </a:r>
            <a:endParaRPr lang="he-IL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198903" y="1290481"/>
            <a:ext cx="464485" cy="4421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Brace 8"/>
          <p:cNvSpPr/>
          <p:nvPr/>
        </p:nvSpPr>
        <p:spPr>
          <a:xfrm rot="5400000">
            <a:off x="4942481" y="411000"/>
            <a:ext cx="329267" cy="20882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4135007" y="1708232"/>
            <a:ext cx="176419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ערך מינימאלי למזעור שגיאה</a:t>
            </a:r>
            <a:endParaRPr lang="he-IL" dirty="0"/>
          </a:p>
        </p:txBody>
      </p:sp>
      <p:sp>
        <p:nvSpPr>
          <p:cNvPr id="12" name="Rectangle 11"/>
          <p:cNvSpPr/>
          <p:nvPr/>
        </p:nvSpPr>
        <p:spPr>
          <a:xfrm>
            <a:off x="6516216" y="908720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000" dirty="0" smtClean="0"/>
              <a:t>שימוש בטכניקה</a:t>
            </a:r>
            <a:endParaRPr lang="he-IL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5" r="73928" b="6926"/>
          <a:stretch/>
        </p:blipFill>
        <p:spPr bwMode="auto">
          <a:xfrm>
            <a:off x="3314218" y="2354563"/>
            <a:ext cx="5169967" cy="4285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308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" t="19206" r="59886"/>
          <a:stretch/>
        </p:blipFill>
        <p:spPr bwMode="auto">
          <a:xfrm>
            <a:off x="-6524" y="692694"/>
            <a:ext cx="8676456" cy="5876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965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8" r="57500"/>
          <a:stretch/>
        </p:blipFill>
        <p:spPr bwMode="auto">
          <a:xfrm>
            <a:off x="0" y="476672"/>
            <a:ext cx="8419184" cy="501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528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67" r="54091" b="8772"/>
          <a:stretch/>
        </p:blipFill>
        <p:spPr bwMode="auto">
          <a:xfrm>
            <a:off x="64096" y="1309092"/>
            <a:ext cx="9079904" cy="5549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865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5" r="55909"/>
          <a:stretch/>
        </p:blipFill>
        <p:spPr bwMode="auto">
          <a:xfrm>
            <a:off x="0" y="1718717"/>
            <a:ext cx="9134411" cy="5126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7680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מתיאוריה לפרקטיקה</a:t>
            </a:r>
            <a:endParaRPr lang="he-I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636912"/>
            <a:ext cx="1934319" cy="490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037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he-IL" dirty="0"/>
              <a:t>מודל המלצה. סקירה</a:t>
            </a:r>
            <a:br>
              <a:rPr lang="he-IL" dirty="0"/>
            </a:b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467544" y="1196752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b="1" dirty="0"/>
              <a:t>Introduction</a:t>
            </a:r>
          </a:p>
          <a:p>
            <a:pPr algn="l"/>
            <a:r>
              <a:rPr lang="en-US" dirty="0"/>
              <a:t>Two main type of Recommender systems: content filtering and collaborative filtering.</a:t>
            </a:r>
          </a:p>
          <a:p>
            <a:pPr algn="l"/>
            <a:r>
              <a:rPr lang="en-US" b="1" dirty="0"/>
              <a:t>Content filtering</a:t>
            </a:r>
            <a:r>
              <a:rPr lang="en-US" dirty="0"/>
              <a:t>: based on previous user interactions recommend similar items (by looking at their meta data ex: price, size, category, etc…).</a:t>
            </a:r>
          </a:p>
          <a:p>
            <a:pPr algn="l"/>
            <a:r>
              <a:rPr lang="en-US" b="1" dirty="0"/>
              <a:t>Collaborative filtering</a:t>
            </a:r>
            <a:r>
              <a:rPr lang="en-US" dirty="0"/>
              <a:t>: analyze user-item interaction simultaneously. It’s split into two different categories:</a:t>
            </a:r>
          </a:p>
          <a:p>
            <a:pPr algn="l"/>
            <a:r>
              <a:rPr lang="en-US" b="1" dirty="0"/>
              <a:t>nearest neighbor</a:t>
            </a:r>
            <a:endParaRPr lang="en-US" dirty="0"/>
          </a:p>
          <a:p>
            <a:pPr algn="l"/>
            <a:r>
              <a:rPr lang="en-US" dirty="0"/>
              <a:t>l</a:t>
            </a:r>
            <a:r>
              <a:rPr lang="en-US" b="1" dirty="0"/>
              <a:t>atent factor models</a:t>
            </a:r>
            <a:r>
              <a:rPr lang="en-US" dirty="0"/>
              <a:t>. Latent factor models tries to learn embedding vectors of item and user from rating matrix.</a:t>
            </a:r>
          </a:p>
        </p:txBody>
      </p:sp>
    </p:spTree>
    <p:extLst>
      <p:ext uri="{BB962C8B-B14F-4D97-AF65-F5344CB8AC3E}">
        <p14:creationId xmlns:p14="http://schemas.microsoft.com/office/powerpoint/2010/main" val="365982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836712"/>
            <a:ext cx="8229600" cy="1756792"/>
          </a:xfrm>
        </p:spPr>
        <p:txBody>
          <a:bodyPr>
            <a:normAutofit/>
          </a:bodyPr>
          <a:lstStyle/>
          <a:p>
            <a:r>
              <a:rPr lang="he-IL" sz="2800" dirty="0" smtClean="0"/>
              <a:t>הגדרה :ייצוג הקשר בין משתמשים למשתנים באמצעות מימדים נמוכים חבויים. </a:t>
            </a: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4211961" y="188640"/>
            <a:ext cx="4691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matrix factorization</a:t>
            </a:r>
            <a:r>
              <a:rPr lang="he-IL" sz="2800" dirty="0"/>
              <a:t>. מה זה ?</a:t>
            </a:r>
          </a:p>
        </p:txBody>
      </p:sp>
      <p:sp>
        <p:nvSpPr>
          <p:cNvPr id="8" name="Rectangle 7"/>
          <p:cNvSpPr/>
          <p:nvPr/>
        </p:nvSpPr>
        <p:spPr>
          <a:xfrm>
            <a:off x="467544" y="5949280"/>
            <a:ext cx="82196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sz="2800" dirty="0" smtClean="0"/>
              <a:t>הקדמה – אי אפשר לדבר על הנושא לפני שנדבר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he-IL" sz="2800" dirty="0" smtClean="0"/>
              <a:t>              על </a:t>
            </a:r>
            <a:r>
              <a:rPr lang="en-US" sz="2800" dirty="0" err="1" smtClean="0"/>
              <a:t>simon</a:t>
            </a:r>
            <a:r>
              <a:rPr lang="en-US" sz="2800" dirty="0" smtClean="0"/>
              <a:t> funk team</a:t>
            </a:r>
            <a:r>
              <a:rPr lang="he-IL" sz="2800" dirty="0" smtClean="0"/>
              <a:t> , </a:t>
            </a:r>
            <a:r>
              <a:rPr lang="en-US" sz="2800" dirty="0" err="1" smtClean="0"/>
              <a:t>netflix</a:t>
            </a:r>
            <a:r>
              <a:rPr lang="en-US" sz="2800" dirty="0" smtClean="0"/>
              <a:t> story</a:t>
            </a:r>
            <a:endParaRPr lang="he-IL" sz="28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9" y="3284984"/>
            <a:ext cx="2261255" cy="2495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Notched Right Arrow 9"/>
          <p:cNvSpPr/>
          <p:nvPr/>
        </p:nvSpPr>
        <p:spPr>
          <a:xfrm>
            <a:off x="2555776" y="4077400"/>
            <a:ext cx="792088" cy="264203"/>
          </a:xfrm>
          <a:prstGeom prst="notched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92D05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62261" y="2845296"/>
            <a:ext cx="1514128" cy="596279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sz="2400" b="1" dirty="0" smtClean="0"/>
              <a:t>4 * 5 = 20</a:t>
            </a:r>
          </a:p>
          <a:p>
            <a:pPr marL="0" indent="0">
              <a:buFont typeface="Arial" pitchFamily="34" charset="0"/>
              <a:buNone/>
            </a:pPr>
            <a:endParaRPr lang="en-US" sz="2400" b="1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1" t="19807" r="59823" b="55486"/>
          <a:stretch/>
        </p:blipFill>
        <p:spPr bwMode="auto">
          <a:xfrm>
            <a:off x="5292080" y="2462119"/>
            <a:ext cx="3153689" cy="1108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3623319" y="2822613"/>
            <a:ext cx="1249685" cy="596279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sz="2000" b="1" dirty="0" smtClean="0"/>
              <a:t>4 * 2 = 8</a:t>
            </a:r>
            <a:endParaRPr lang="en-US" sz="2000" b="1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084168" y="2094745"/>
            <a:ext cx="1249685" cy="476658"/>
          </a:xfrm>
          <a:prstGeom prst="rect">
            <a:avLst/>
          </a:prstGeom>
        </p:spPr>
        <p:txBody>
          <a:bodyPr vert="horz" lIns="91440" tIns="45720" rIns="91440" bIns="45720" rtlCol="1">
            <a:normAutofit fontScale="85000" lnSpcReduction="10000"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en-US" sz="2400" b="1" dirty="0" smtClean="0"/>
              <a:t>2 * 5 = 10</a:t>
            </a:r>
          </a:p>
          <a:p>
            <a:pPr marL="0" indent="0">
              <a:buFont typeface="Arial" pitchFamily="34" charset="0"/>
              <a:buNone/>
            </a:pPr>
            <a:endParaRPr lang="en-US" sz="2400" b="1" dirty="0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011" y="3236408"/>
            <a:ext cx="1485900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312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8" r="56932"/>
          <a:stretch/>
        </p:blipFill>
        <p:spPr bwMode="auto">
          <a:xfrm>
            <a:off x="971600" y="1412776"/>
            <a:ext cx="7272808" cy="4636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4211961" y="188640"/>
            <a:ext cx="4691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matrix factorization</a:t>
            </a:r>
            <a:r>
              <a:rPr lang="he-IL" sz="2800" dirty="0"/>
              <a:t>. מה זה ?</a:t>
            </a:r>
          </a:p>
        </p:txBody>
      </p:sp>
    </p:spTree>
    <p:extLst>
      <p:ext uri="{BB962C8B-B14F-4D97-AF65-F5344CB8AC3E}">
        <p14:creationId xmlns:p14="http://schemas.microsoft.com/office/powerpoint/2010/main" val="143388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13" r="57898"/>
          <a:stretch/>
        </p:blipFill>
        <p:spPr bwMode="auto">
          <a:xfrm>
            <a:off x="395536" y="1340768"/>
            <a:ext cx="7796592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211961" y="188640"/>
            <a:ext cx="4691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matrix factorization</a:t>
            </a:r>
            <a:r>
              <a:rPr lang="he-IL" sz="2800" dirty="0"/>
              <a:t>. מה זה ?</a:t>
            </a:r>
          </a:p>
        </p:txBody>
      </p:sp>
    </p:spTree>
    <p:extLst>
      <p:ext uri="{BB962C8B-B14F-4D97-AF65-F5344CB8AC3E}">
        <p14:creationId xmlns:p14="http://schemas.microsoft.com/office/powerpoint/2010/main" val="302495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87824" y="260648"/>
            <a:ext cx="5855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matrix factorization</a:t>
            </a:r>
            <a:r>
              <a:rPr lang="he-IL" sz="2800" dirty="0"/>
              <a:t>. יתרונות / חסרונות</a:t>
            </a:r>
          </a:p>
        </p:txBody>
      </p:sp>
      <p:sp>
        <p:nvSpPr>
          <p:cNvPr id="7" name="Rectangle 6"/>
          <p:cNvSpPr/>
          <p:nvPr/>
        </p:nvSpPr>
        <p:spPr>
          <a:xfrm>
            <a:off x="2954635" y="924471"/>
            <a:ext cx="5855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sz="2400" b="1" dirty="0" smtClean="0"/>
              <a:t>יתרונות:</a:t>
            </a:r>
            <a:endParaRPr lang="he-IL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2282206" y="1306086"/>
            <a:ext cx="63877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he-IL" sz="2000" dirty="0" smtClean="0"/>
              <a:t>מדרגיות (</a:t>
            </a:r>
            <a:r>
              <a:rPr lang="en-US" sz="2000" dirty="0" smtClean="0"/>
              <a:t>scalability</a:t>
            </a:r>
            <a:r>
              <a:rPr lang="he-IL" sz="2000" dirty="0" smtClean="0"/>
              <a:t> ) – ניתן ליישם ביעילות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he-IL" sz="2000" dirty="0" smtClean="0"/>
              <a:t>    על כמויות גדולות של נתונים</a:t>
            </a:r>
            <a:r>
              <a:rPr lang="en-US" sz="2000" dirty="0" smtClean="0"/>
              <a:t> </a:t>
            </a:r>
            <a:r>
              <a:rPr lang="he-IL" sz="2000" dirty="0" smtClean="0"/>
              <a:t> בזכות הפחתת מימדים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he-IL" sz="2000" dirty="0" smtClean="0"/>
              <a:t>    (</a:t>
            </a:r>
            <a:r>
              <a:rPr lang="en-US" sz="2000" dirty="0" smtClean="0"/>
              <a:t>dimensionality reduction</a:t>
            </a:r>
            <a:r>
              <a:rPr lang="he-IL" sz="2000" dirty="0" smtClean="0"/>
              <a:t> )</a:t>
            </a:r>
          </a:p>
          <a:p>
            <a:pPr marL="457200" indent="-457200">
              <a:buAutoNum type="arabicPeriod"/>
            </a:pPr>
            <a:r>
              <a:rPr lang="he-IL" sz="2000" dirty="0" smtClean="0"/>
              <a:t>אחסון מידע – מאפשר יעילות גדולה יותר באחסון מידע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he-IL" sz="2000" dirty="0" smtClean="0"/>
              <a:t>נתונים דלים ( </a:t>
            </a:r>
            <a:r>
              <a:rPr lang="en-US" sz="2000" dirty="0" smtClean="0"/>
              <a:t>sparse data</a:t>
            </a:r>
            <a:r>
              <a:rPr lang="he-IL" sz="2000" dirty="0" smtClean="0"/>
              <a:t> ) – יכולת</a:t>
            </a:r>
            <a:r>
              <a:rPr lang="en-US" sz="2000" dirty="0" smtClean="0"/>
              <a:t>  </a:t>
            </a:r>
            <a:r>
              <a:rPr lang="he-IL" sz="2000" dirty="0" smtClean="0"/>
              <a:t>לאמוד את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he-IL" sz="2000" dirty="0" smtClean="0"/>
              <a:t>הקשרים בין המשתמשים למשתנים בצורה טובה למרות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he-IL" sz="2000" dirty="0" smtClean="0"/>
              <a:t>שקיימים הרבה נתונים חסרים</a:t>
            </a:r>
          </a:p>
          <a:p>
            <a:pPr marL="457200" indent="-457200">
              <a:buAutoNum type="arabicPeriod"/>
            </a:pPr>
            <a:r>
              <a:rPr lang="he-IL" sz="2000" dirty="0" smtClean="0"/>
              <a:t>תפיסת משתנים חבויים (</a:t>
            </a:r>
            <a:r>
              <a:rPr lang="en-US" sz="2000" dirty="0" smtClean="0"/>
              <a:t>latent features</a:t>
            </a:r>
            <a:r>
              <a:rPr lang="he-IL" sz="2000" dirty="0" smtClean="0"/>
              <a:t>) - </a:t>
            </a:r>
            <a:endParaRPr lang="he-IL" sz="20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2" t="50790" r="63810" b="30803"/>
          <a:stretch/>
        </p:blipFill>
        <p:spPr bwMode="auto">
          <a:xfrm>
            <a:off x="7022875" y="4476185"/>
            <a:ext cx="1251792" cy="869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1" t="70063" r="57166"/>
          <a:stretch/>
        </p:blipFill>
        <p:spPr bwMode="auto">
          <a:xfrm>
            <a:off x="5529998" y="4391585"/>
            <a:ext cx="1425420" cy="1125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5" t="50092" r="82306" b="30841"/>
          <a:stretch/>
        </p:blipFill>
        <p:spPr bwMode="auto">
          <a:xfrm>
            <a:off x="4237622" y="4431736"/>
            <a:ext cx="1199987" cy="957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8" t="31025" r="56250" b="37720"/>
          <a:stretch/>
        </p:blipFill>
        <p:spPr bwMode="auto">
          <a:xfrm>
            <a:off x="7406737" y="5495344"/>
            <a:ext cx="909679" cy="1341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9" t="61230" r="71880"/>
          <a:stretch/>
        </p:blipFill>
        <p:spPr bwMode="auto">
          <a:xfrm>
            <a:off x="5860943" y="5567352"/>
            <a:ext cx="1227932" cy="126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25" r="88882" b="44713"/>
          <a:stretch/>
        </p:blipFill>
        <p:spPr bwMode="auto">
          <a:xfrm>
            <a:off x="4118212" y="5690718"/>
            <a:ext cx="1570806" cy="105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69907" r="85505"/>
          <a:stretch/>
        </p:blipFill>
        <p:spPr bwMode="auto">
          <a:xfrm>
            <a:off x="2425094" y="5421882"/>
            <a:ext cx="1752600" cy="1308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840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87824" y="260648"/>
            <a:ext cx="5855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matrix factorization</a:t>
            </a:r>
            <a:r>
              <a:rPr lang="he-IL" sz="2800" dirty="0"/>
              <a:t>. יתרונות / חסרונות</a:t>
            </a:r>
          </a:p>
        </p:txBody>
      </p:sp>
      <p:sp>
        <p:nvSpPr>
          <p:cNvPr id="7" name="Rectangle 6"/>
          <p:cNvSpPr/>
          <p:nvPr/>
        </p:nvSpPr>
        <p:spPr>
          <a:xfrm>
            <a:off x="2954635" y="924471"/>
            <a:ext cx="5855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sz="2400" b="1" dirty="0" smtClean="0"/>
              <a:t>חסרונות:</a:t>
            </a:r>
            <a:endParaRPr lang="he-IL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971601" y="1556792"/>
            <a:ext cx="768388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he-IL" sz="2000" dirty="0" smtClean="0"/>
              <a:t>משתמשים חדשים ( </a:t>
            </a:r>
            <a:r>
              <a:rPr lang="en-US" sz="2000" dirty="0" smtClean="0"/>
              <a:t>cold start problem</a:t>
            </a:r>
            <a:r>
              <a:rPr lang="he-IL" sz="2000" dirty="0" smtClean="0"/>
              <a:t>) -  לא קיים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he-IL" sz="2000" dirty="0" smtClean="0"/>
              <a:t>מספיק מידע כדי לייצר מודל מדויק</a:t>
            </a:r>
          </a:p>
          <a:p>
            <a:pPr marL="457200" indent="-457200">
              <a:buAutoNum type="arabicPeriod"/>
            </a:pPr>
            <a:r>
              <a:rPr lang="he-IL" sz="2000" dirty="0" smtClean="0"/>
              <a:t>התאמת יתר (</a:t>
            </a:r>
            <a:r>
              <a:rPr lang="en-US" sz="2000" dirty="0" err="1" smtClean="0"/>
              <a:t>overfitting</a:t>
            </a:r>
            <a:r>
              <a:rPr lang="he-IL" sz="2000" dirty="0" smtClean="0"/>
              <a:t> )</a:t>
            </a:r>
          </a:p>
          <a:p>
            <a:r>
              <a:rPr lang="he-IL" sz="2000" dirty="0" smtClean="0"/>
              <a:t>3.    ליניאריות -  הנחה כי מתקייים יחס ישר בין המשתנים.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he-IL" sz="2000" dirty="0" smtClean="0"/>
              <a:t>4.    כיול המודל – נדרש לכייל את 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</a:t>
            </a:r>
            <a:r>
              <a:rPr lang="he-IL" sz="2000" dirty="0" smtClean="0"/>
              <a:t>     &gt; מספר המשתנים (</a:t>
            </a:r>
            <a:r>
              <a:rPr lang="en-US" sz="2000" dirty="0" smtClean="0"/>
              <a:t>latent features</a:t>
            </a:r>
            <a:r>
              <a:rPr lang="he-IL" sz="2000" dirty="0" smtClean="0"/>
              <a:t> )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he-IL" sz="2000" dirty="0" smtClean="0"/>
              <a:t>       &gt; שיעור</a:t>
            </a:r>
            <a:r>
              <a:rPr lang="en-US" sz="2000" dirty="0" smtClean="0"/>
              <a:t> </a:t>
            </a:r>
            <a:r>
              <a:rPr lang="he-IL" sz="2000" dirty="0" smtClean="0"/>
              <a:t>למידה (</a:t>
            </a:r>
            <a:r>
              <a:rPr lang="en-US" sz="2000" dirty="0" smtClean="0"/>
              <a:t>learning rate</a:t>
            </a:r>
            <a:r>
              <a:rPr lang="he-IL" sz="2000" dirty="0" smtClean="0"/>
              <a:t> )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</a:t>
            </a:r>
            <a:r>
              <a:rPr lang="he-IL" sz="2000" dirty="0" smtClean="0"/>
              <a:t>     &gt; רגולציה ( </a:t>
            </a:r>
            <a:r>
              <a:rPr lang="en-US" sz="2000" dirty="0" smtClean="0"/>
              <a:t>Regularization</a:t>
            </a:r>
            <a:r>
              <a:rPr lang="he-IL" sz="2000" dirty="0" smtClean="0"/>
              <a:t> ) – שימוש </a:t>
            </a:r>
            <a:r>
              <a:rPr lang="en-US" sz="2000" dirty="0" smtClean="0"/>
              <a:t>LASSO,RIDGE </a:t>
            </a:r>
            <a:endParaRPr lang="he-IL" sz="2000" dirty="0" smtClean="0"/>
          </a:p>
          <a:p>
            <a:pPr marL="457200" indent="-457200">
              <a:buAutoNum type="arabicPeriod" startAt="5"/>
            </a:pPr>
            <a:r>
              <a:rPr lang="he-IL" sz="2000" dirty="0" smtClean="0"/>
              <a:t>חישוב יקר – זמן חישוב ארוך עבור מאגר מידע גדול</a:t>
            </a:r>
          </a:p>
          <a:p>
            <a:pPr marL="457200" indent="-457200">
              <a:buAutoNum type="arabicPeriod" startAt="5"/>
            </a:pPr>
            <a:r>
              <a:rPr lang="he-IL" sz="2000" dirty="0" smtClean="0"/>
              <a:t>פירוש המודל (</a:t>
            </a:r>
            <a:r>
              <a:rPr lang="en-US" sz="2000" dirty="0" smtClean="0"/>
              <a:t>black box</a:t>
            </a:r>
            <a:r>
              <a:rPr lang="he-IL" sz="2000" dirty="0" smtClean="0"/>
              <a:t> ) – קשה להבין כיצד המודל מייצר את המשתנים המסבירים</a:t>
            </a:r>
            <a:endParaRPr lang="en-US" sz="2000" dirty="0" smtClean="0"/>
          </a:p>
          <a:p>
            <a:endParaRPr lang="he-IL" sz="2000" dirty="0" smtClean="0"/>
          </a:p>
          <a:p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he-IL" sz="2000" dirty="0" smtClean="0"/>
              <a:t>        </a:t>
            </a:r>
            <a:endParaRPr lang="en-US" sz="2000" dirty="0" smtClean="0"/>
          </a:p>
          <a:p>
            <a:r>
              <a:rPr lang="en-US" sz="2000" dirty="0" smtClean="0"/>
              <a:t/>
            </a:r>
            <a:br>
              <a:rPr lang="en-US" sz="2000" dirty="0" smtClean="0"/>
            </a:br>
            <a:endParaRPr lang="he-IL" sz="2000" dirty="0" smtClean="0"/>
          </a:p>
          <a:p>
            <a:pPr marL="457200" indent="-457200">
              <a:buAutoNum type="arabicPeriod"/>
            </a:pP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81018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28800"/>
            <a:ext cx="5368469" cy="3976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91880" y="260648"/>
            <a:ext cx="52494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matrix factorization</a:t>
            </a:r>
            <a:r>
              <a:rPr lang="he-IL" sz="2400" dirty="0"/>
              <a:t>. מתיאוריה לפרקטיקה</a:t>
            </a:r>
          </a:p>
        </p:txBody>
      </p:sp>
      <p:sp>
        <p:nvSpPr>
          <p:cNvPr id="6" name="Rectangle 5"/>
          <p:cNvSpPr/>
          <p:nvPr/>
        </p:nvSpPr>
        <p:spPr>
          <a:xfrm>
            <a:off x="899592" y="2996952"/>
            <a:ext cx="11521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6000" dirty="0" smtClean="0"/>
              <a:t>R =</a:t>
            </a:r>
            <a:endParaRPr lang="he-IL" sz="6000" dirty="0"/>
          </a:p>
        </p:txBody>
      </p:sp>
      <p:sp>
        <p:nvSpPr>
          <p:cNvPr id="7" name="Rectangle 6"/>
          <p:cNvSpPr/>
          <p:nvPr/>
        </p:nvSpPr>
        <p:spPr>
          <a:xfrm>
            <a:off x="899592" y="4038035"/>
            <a:ext cx="20162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000" dirty="0" smtClean="0"/>
              <a:t>Actual </a:t>
            </a:r>
            <a:r>
              <a:rPr lang="en-US" sz="2000" dirty="0"/>
              <a:t>Rating 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47956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9135</TotalTime>
  <Words>353</Words>
  <Application>Microsoft Office PowerPoint</Application>
  <PresentationFormat>On-screen Show (4:3)</PresentationFormat>
  <Paragraphs>91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מודל המלצה</vt:lpstr>
      <vt:lpstr>נושאים:</vt:lpstr>
      <vt:lpstr>מודל המלצה. סקירה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מתיאוריה לפרקטיקה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77</cp:revision>
  <dcterms:created xsi:type="dcterms:W3CDTF">2024-10-18T12:05:39Z</dcterms:created>
  <dcterms:modified xsi:type="dcterms:W3CDTF">2024-10-26T20:27:41Z</dcterms:modified>
</cp:coreProperties>
</file>